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2410735-31F3-47B7-AAD3-F3534229569D}" v="7892" dt="2023-07-24T22:12:31.744"/>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turn/Coursera_DS_Capstone/blob/master/Week%20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turn/Coursera_DS_Capstone/blob/master/Week%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turn/Coursera_DS_Capstone/blob/master/Week%203/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turn/Coursera_DS_Capstone/blob/master/Week%203/dashboards.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turn/Coursera_DS_Capstone/blob/master/Week%20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spacex/SpaceX-API/tree/master/docs#rspacex-api-doc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github.com/r-spacex/SpaceX-API/tree/master/docs#rspacex-api-doc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r-spacex/SpaceX-API/tree/master/docs#rspacex-api-doc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rturn/Coursera_DS_Capstone/tree/master/Week%201" TargetMode="Externa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turn/Coursera_DS_Capstone/blob/master/Week%2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turn/Coursera_DS_Capstone/blob/master/Week%201/jupyter-labs-spacex-data_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Robert Turner</a:t>
            </a:r>
            <a:endParaRPr lang="en-US">
              <a:solidFill>
                <a:schemeClr val="bg2"/>
              </a:solidFill>
            </a:endParaRPr>
          </a:p>
          <a:p>
            <a:r>
              <a:rPr lang="en-US" dirty="0">
                <a:solidFill>
                  <a:schemeClr val="bg2"/>
                </a:solidFill>
                <a:latin typeface="Abadi"/>
              </a:rPr>
              <a:t>07-24-2023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Most data wrangling was performed during collection to map IDs to usable data, and clean up unusual strings</a:t>
            </a:r>
          </a:p>
          <a:p>
            <a:r>
              <a:rPr lang="en-US" sz="2200" dirty="0">
                <a:solidFill>
                  <a:schemeClr val="accent3">
                    <a:lumMod val="25000"/>
                  </a:schemeClr>
                </a:solidFill>
                <a:latin typeface="Abadi"/>
              </a:rPr>
              <a:t>Afterward, outcomes were converted into </a:t>
            </a:r>
            <a:r>
              <a:rPr lang="en-US" sz="2200" err="1">
                <a:solidFill>
                  <a:schemeClr val="accent3">
                    <a:lumMod val="25000"/>
                  </a:schemeClr>
                </a:solidFill>
                <a:latin typeface="Abadi"/>
              </a:rPr>
              <a:t>boolean</a:t>
            </a:r>
            <a:r>
              <a:rPr lang="en-US" sz="2200" dirty="0">
                <a:solidFill>
                  <a:schemeClr val="accent3">
                    <a:lumMod val="25000"/>
                  </a:schemeClr>
                </a:solidFill>
                <a:latin typeface="Abadi"/>
              </a:rPr>
              <a:t> variables for later model fitting</a:t>
            </a:r>
          </a:p>
          <a:p>
            <a:pPr lvl="1"/>
            <a:r>
              <a:rPr lang="en-US" sz="1800" dirty="0">
                <a:solidFill>
                  <a:schemeClr val="accent3">
                    <a:lumMod val="25000"/>
                  </a:schemeClr>
                </a:solidFill>
                <a:latin typeface="Abadi"/>
              </a:rPr>
              <a:t>Any confirmed landing was considered a successful landing, regardless of intended landing destination</a:t>
            </a:r>
          </a:p>
          <a:p>
            <a:pPr lvl="1"/>
            <a:r>
              <a:rPr lang="en-US" sz="1800" dirty="0">
                <a:solidFill>
                  <a:schemeClr val="accent3">
                    <a:lumMod val="25000"/>
                  </a:schemeClr>
                </a:solidFill>
                <a:latin typeface="Abadi"/>
              </a:rPr>
              <a:t>Landings that were not reported or confirmed to fail were considered failures</a:t>
            </a:r>
          </a:p>
          <a:p>
            <a:r>
              <a:rPr lang="en-US" sz="2200" dirty="0">
                <a:solidFill>
                  <a:schemeClr val="accent3">
                    <a:lumMod val="25000"/>
                  </a:schemeClr>
                </a:solidFill>
                <a:latin typeface="Abadi"/>
              </a:rPr>
              <a:t>Some payload data was missing; that data was interpolated with the average payload mass</a:t>
            </a:r>
          </a:p>
          <a:p>
            <a:pPr lvl="1"/>
            <a:endParaRPr lang="en-US" sz="1800" dirty="0">
              <a:solidFill>
                <a:schemeClr val="accent3">
                  <a:lumMod val="25000"/>
                </a:schemeClr>
              </a:solidFill>
              <a:latin typeface="Abadi"/>
            </a:endParaRPr>
          </a:p>
          <a:p>
            <a:r>
              <a:rPr lang="en-US" sz="2200" dirty="0">
                <a:solidFill>
                  <a:schemeClr val="accent3">
                    <a:lumMod val="25000"/>
                  </a:schemeClr>
                </a:solidFill>
                <a:latin typeface="Abadi"/>
              </a:rPr>
              <a:t>Data wrangling notebook available on GitHub.</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Flight Number vs. Payload Mass </a:t>
            </a:r>
            <a:r>
              <a:rPr lang="en-US" sz="2000" dirty="0">
                <a:solidFill>
                  <a:schemeClr val="accent3">
                    <a:lumMod val="25000"/>
                  </a:schemeClr>
                </a:solidFill>
                <a:latin typeface="Abadi"/>
                <a:ea typeface="+mn-lt"/>
                <a:cs typeface="+mn-lt"/>
              </a:rPr>
              <a:t>s</a:t>
            </a:r>
            <a:r>
              <a:rPr lang="en-US" sz="2000" dirty="0">
                <a:latin typeface="Abadi"/>
                <a:ea typeface="+mn-lt"/>
                <a:cs typeface="+mn-lt"/>
              </a:rPr>
              <a:t>hows the change in payload mass over time</a:t>
            </a:r>
            <a:endParaRPr lang="en-US" sz="2000">
              <a:solidFill>
                <a:schemeClr val="accent3">
                  <a:lumMod val="25000"/>
                </a:schemeClr>
              </a:solidFill>
              <a:latin typeface="Abadi"/>
              <a:cs typeface="Calibri"/>
            </a:endParaRPr>
          </a:p>
          <a:p>
            <a:pPr>
              <a:lnSpc>
                <a:spcPct val="100000"/>
              </a:lnSpc>
              <a:spcBef>
                <a:spcPts val="1400"/>
              </a:spcBef>
            </a:pPr>
            <a:r>
              <a:rPr lang="en-US" sz="2000" dirty="0">
                <a:solidFill>
                  <a:schemeClr val="accent3">
                    <a:lumMod val="25000"/>
                  </a:schemeClr>
                </a:solidFill>
                <a:latin typeface="Abadi"/>
                <a:cs typeface="Calibri" panose="020F0502020204030204"/>
              </a:rPr>
              <a:t>Flight Number vs. Launch Site </a:t>
            </a:r>
            <a:r>
              <a:rPr lang="en-US" sz="2000" dirty="0">
                <a:solidFill>
                  <a:schemeClr val="accent3">
                    <a:lumMod val="25000"/>
                  </a:schemeClr>
                </a:solidFill>
                <a:latin typeface="Abadi"/>
                <a:ea typeface="+mn-lt"/>
                <a:cs typeface="+mn-lt"/>
              </a:rPr>
              <a:t>s</a:t>
            </a:r>
            <a:r>
              <a:rPr lang="en-US" sz="2000" dirty="0">
                <a:latin typeface="Abadi"/>
                <a:ea typeface="+mn-lt"/>
                <a:cs typeface="+mn-lt"/>
              </a:rPr>
              <a:t>hows how SpaceX has used each launch site over time</a:t>
            </a:r>
            <a:endParaRPr lang="en-US" sz="2000" dirty="0">
              <a:solidFill>
                <a:schemeClr val="accent3">
                  <a:lumMod val="25000"/>
                </a:schemeClr>
              </a:solidFill>
              <a:latin typeface="Abadi"/>
              <a:cs typeface="Calibri" panose="020F0502020204030204"/>
            </a:endParaRPr>
          </a:p>
          <a:p>
            <a:r>
              <a:rPr lang="en-US" sz="2000" dirty="0">
                <a:solidFill>
                  <a:schemeClr val="accent3">
                    <a:lumMod val="25000"/>
                  </a:schemeClr>
                </a:solidFill>
                <a:latin typeface="Abadi"/>
                <a:cs typeface="Calibri" panose="020F0502020204030204"/>
              </a:rPr>
              <a:t>Payload Mass vs. Launch Site </a:t>
            </a:r>
            <a:r>
              <a:rPr lang="en-US" sz="2000" dirty="0">
                <a:solidFill>
                  <a:schemeClr val="accent3">
                    <a:lumMod val="25000"/>
                  </a:schemeClr>
                </a:solidFill>
                <a:latin typeface="Abadi"/>
                <a:ea typeface="+mn-lt"/>
                <a:cs typeface="+mn-lt"/>
              </a:rPr>
              <a:t>s</a:t>
            </a:r>
            <a:r>
              <a:rPr lang="en-US" sz="2000" dirty="0">
                <a:latin typeface="Abadi"/>
                <a:ea typeface="+mn-lt"/>
                <a:cs typeface="+mn-lt"/>
              </a:rPr>
              <a:t>hows which launch sites SpaceX uses for heavier / lighter loads </a:t>
            </a:r>
            <a:endParaRPr lang="en-US" sz="2000" dirty="0">
              <a:solidFill>
                <a:schemeClr val="accent3">
                  <a:lumMod val="25000"/>
                </a:schemeClr>
              </a:solidFill>
              <a:latin typeface="Abadi"/>
              <a:cs typeface="Calibri" panose="020F0502020204030204"/>
            </a:endParaRPr>
          </a:p>
          <a:p>
            <a:r>
              <a:rPr lang="en-US" sz="2000" dirty="0">
                <a:solidFill>
                  <a:srgbClr val="000000"/>
                </a:solidFill>
                <a:latin typeface="Abadi"/>
                <a:cs typeface="Calibri" panose="020F0502020204030204"/>
              </a:rPr>
              <a:t>Orbit vs. Success Percentage shows which orbits are most likely to succeed</a:t>
            </a:r>
          </a:p>
          <a:p>
            <a:r>
              <a:rPr lang="en-US" sz="2000" dirty="0">
                <a:solidFill>
                  <a:srgbClr val="000000"/>
                </a:solidFill>
                <a:latin typeface="Abadi"/>
                <a:cs typeface="Calibri" panose="020F0502020204030204"/>
              </a:rPr>
              <a:t>Flight number vs. Orbit shows the trend in orbit targets over time</a:t>
            </a:r>
          </a:p>
          <a:p>
            <a:r>
              <a:rPr lang="en-US" sz="2000" dirty="0">
                <a:solidFill>
                  <a:srgbClr val="000000"/>
                </a:solidFill>
                <a:latin typeface="Abadi"/>
                <a:cs typeface="Calibri" panose="020F0502020204030204"/>
              </a:rPr>
              <a:t>Payload Mass vs. Orbit shows which payload weights tend to target each orbit</a:t>
            </a:r>
          </a:p>
          <a:p>
            <a:r>
              <a:rPr lang="en-US" sz="2000" dirty="0">
                <a:solidFill>
                  <a:srgbClr val="000000"/>
                </a:solidFill>
                <a:latin typeface="Abadi"/>
                <a:cs typeface="Calibri" panose="020F0502020204030204"/>
              </a:rPr>
              <a:t>Year vs. Success Rate shows how recovery success rate has changed over time</a:t>
            </a:r>
          </a:p>
          <a:p>
            <a:pPr>
              <a:lnSpc>
                <a:spcPct val="100000"/>
              </a:lnSpc>
              <a:spcBef>
                <a:spcPts val="1400"/>
              </a:spcBef>
            </a:pPr>
            <a:r>
              <a:rPr lang="en-US" sz="2000" dirty="0">
                <a:solidFill>
                  <a:schemeClr val="accent3">
                    <a:lumMod val="25000"/>
                  </a:schemeClr>
                </a:solidFill>
                <a:latin typeface="Abadi"/>
                <a:cs typeface="Calibri" panose="020F0502020204030204"/>
              </a:rPr>
              <a:t>All graphs colored with success/failure to show how compared factors impacted recovery success</a:t>
            </a:r>
          </a:p>
          <a:p>
            <a:pPr>
              <a:lnSpc>
                <a:spcPct val="100000"/>
              </a:lnSpc>
              <a:spcBef>
                <a:spcPts val="1400"/>
              </a:spcBef>
            </a:pPr>
            <a:r>
              <a:rPr lang="en-US" sz="2000" dirty="0">
                <a:solidFill>
                  <a:schemeClr val="accent3">
                    <a:lumMod val="25000"/>
                  </a:schemeClr>
                </a:solidFill>
                <a:latin typeface="Abadi"/>
                <a:cs typeface="Calibri" panose="020F0502020204030204"/>
              </a:rPr>
              <a:t>EDA code available on </a:t>
            </a:r>
            <a:r>
              <a:rPr lang="en-US" sz="2000" dirty="0">
                <a:solidFill>
                  <a:schemeClr val="accent3">
                    <a:lumMod val="25000"/>
                  </a:schemeClr>
                </a:solidFill>
                <a:latin typeface="Abadi"/>
                <a:cs typeface="Calibri" panose="020F0502020204030204"/>
                <a:hlinkClick r:id="rId3">
                  <a:extLst>
                    <a:ext uri="{A12FA001-AC4F-418D-AE19-62706E023703}">
                      <ahyp:hlinkClr xmlns:ahyp="http://schemas.microsoft.com/office/drawing/2018/hyperlinkcolor" val="tx"/>
                    </a:ext>
                  </a:extLst>
                </a:hlinkClick>
              </a:rPr>
              <a:t>GitHub</a:t>
            </a:r>
            <a:endParaRPr lang="en-US" sz="20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Queried for all unique launch site names to list our launch sites</a:t>
            </a:r>
            <a:endParaRPr lang="en-US" sz="140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a:rPr>
              <a:t>Queried for 5 sample records from launch sites starting with "CCA"</a:t>
            </a:r>
          </a:p>
          <a:p>
            <a:pPr>
              <a:lnSpc>
                <a:spcPct val="100000"/>
              </a:lnSpc>
              <a:spcBef>
                <a:spcPts val="1400"/>
              </a:spcBef>
            </a:pPr>
            <a:r>
              <a:rPr lang="en-US" sz="1400" dirty="0">
                <a:solidFill>
                  <a:schemeClr val="accent3">
                    <a:lumMod val="25000"/>
                  </a:schemeClr>
                </a:solidFill>
                <a:latin typeface="Abadi"/>
              </a:rPr>
              <a:t>Calculated total payload mass carried by boosters launched from NASA</a:t>
            </a:r>
          </a:p>
          <a:p>
            <a:pPr>
              <a:lnSpc>
                <a:spcPct val="100000"/>
              </a:lnSpc>
              <a:spcBef>
                <a:spcPts val="1400"/>
              </a:spcBef>
            </a:pPr>
            <a:r>
              <a:rPr lang="en-US" sz="1400" dirty="0">
                <a:solidFill>
                  <a:schemeClr val="accent3">
                    <a:lumMod val="25000"/>
                  </a:schemeClr>
                </a:solidFill>
                <a:latin typeface="Abadi"/>
              </a:rPr>
              <a:t>Displayed the average payload mass carried by a specific booster version for comparison</a:t>
            </a:r>
          </a:p>
          <a:p>
            <a:pPr>
              <a:lnSpc>
                <a:spcPct val="100000"/>
              </a:lnSpc>
              <a:spcBef>
                <a:spcPts val="1400"/>
              </a:spcBef>
            </a:pPr>
            <a:r>
              <a:rPr lang="en-US" sz="1400" dirty="0">
                <a:solidFill>
                  <a:schemeClr val="accent3">
                    <a:lumMod val="25000"/>
                  </a:schemeClr>
                </a:solidFill>
                <a:latin typeface="Abadi"/>
              </a:rPr>
              <a:t>Listed the date of the first successful recovery</a:t>
            </a:r>
          </a:p>
          <a:p>
            <a:pPr>
              <a:lnSpc>
                <a:spcPct val="100000"/>
              </a:lnSpc>
              <a:spcBef>
                <a:spcPts val="1400"/>
              </a:spcBef>
            </a:pPr>
            <a:r>
              <a:rPr lang="en-US" sz="1400">
                <a:solidFill>
                  <a:schemeClr val="accent3">
                    <a:lumMod val="25000"/>
                  </a:schemeClr>
                </a:solidFill>
                <a:latin typeface="Abadi"/>
              </a:rPr>
              <a:t>Listed boosters used to carry 4000 – 6000 kg weights</a:t>
            </a:r>
            <a:endParaRPr lang="en-US" sz="14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a:rPr>
              <a:t>Showed the success rate of missions (ignoring recovery result)</a:t>
            </a:r>
          </a:p>
          <a:p>
            <a:pPr>
              <a:lnSpc>
                <a:spcPct val="100000"/>
              </a:lnSpc>
              <a:spcBef>
                <a:spcPts val="1400"/>
              </a:spcBef>
            </a:pPr>
            <a:r>
              <a:rPr lang="en-US" sz="1400" dirty="0">
                <a:solidFill>
                  <a:schemeClr val="accent3">
                    <a:lumMod val="25000"/>
                  </a:schemeClr>
                </a:solidFill>
                <a:latin typeface="Abadi"/>
              </a:rPr>
              <a:t>Showed the boosters capable of carrying the largest possible payload</a:t>
            </a:r>
          </a:p>
          <a:p>
            <a:pPr>
              <a:lnSpc>
                <a:spcPct val="100000"/>
              </a:lnSpc>
              <a:spcBef>
                <a:spcPts val="1400"/>
              </a:spcBef>
            </a:pPr>
            <a:r>
              <a:rPr lang="en-US" sz="1400">
                <a:solidFill>
                  <a:schemeClr val="accent3">
                    <a:lumMod val="25000"/>
                  </a:schemeClr>
                </a:solidFill>
                <a:latin typeface="Abadi"/>
              </a:rPr>
              <a:t>Showed all recovery failures in 2015 and relevant features to those failures</a:t>
            </a:r>
            <a:endParaRPr lang="en-US" sz="14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a:rPr>
              <a:t>Broke down landing results for landings between 2010 and 2017</a:t>
            </a:r>
          </a:p>
          <a:p>
            <a:pPr>
              <a:lnSpc>
                <a:spcPct val="100000"/>
              </a:lnSpc>
              <a:spcBef>
                <a:spcPts val="1400"/>
              </a:spcBef>
            </a:pPr>
            <a:r>
              <a:rPr lang="en-US" sz="1400" dirty="0">
                <a:solidFill>
                  <a:schemeClr val="accent3">
                    <a:lumMod val="25000"/>
                  </a:schemeClr>
                </a:solidFill>
                <a:latin typeface="Abadi"/>
              </a:rPr>
              <a:t>SQL Code available on </a:t>
            </a:r>
            <a:r>
              <a:rPr lang="en-US" sz="14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a:t>
            </a:r>
            <a:endParaRPr lang="en-US" sz="1400">
              <a:solidFill>
                <a:schemeClr val="accent3">
                  <a:lumMod val="25000"/>
                </a:schemeClr>
              </a:solidFill>
              <a:latin typeface="Abadi" panose="020B0604020104020204" pitchFamily="34" charset="0"/>
            </a:endParaRPr>
          </a:p>
          <a:p>
            <a:endParaRPr lang="en-US" sz="1400" dirty="0">
              <a:latin typeface="Abadi"/>
              <a:cs typeface="Calibri"/>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Created a map with all launch sites and all recovery results from each launch sites</a:t>
            </a:r>
          </a:p>
          <a:p>
            <a:pPr lvl="1">
              <a:lnSpc>
                <a:spcPct val="100000"/>
              </a:lnSpc>
              <a:spcBef>
                <a:spcPts val="1400"/>
              </a:spcBef>
            </a:pPr>
            <a:r>
              <a:rPr lang="en-US" sz="1800" dirty="0">
                <a:solidFill>
                  <a:schemeClr val="accent3">
                    <a:lumMod val="25000"/>
                  </a:schemeClr>
                </a:solidFill>
                <a:latin typeface="Abadi"/>
              </a:rPr>
              <a:t>Attempting to see whether specific launch sites have a higher failure rate</a:t>
            </a:r>
          </a:p>
          <a:p>
            <a:pPr>
              <a:lnSpc>
                <a:spcPct val="100000"/>
              </a:lnSpc>
              <a:spcBef>
                <a:spcPts val="1400"/>
              </a:spcBef>
            </a:pPr>
            <a:r>
              <a:rPr lang="en-US" sz="2200" dirty="0">
                <a:solidFill>
                  <a:schemeClr val="accent3">
                    <a:lumMod val="25000"/>
                  </a:schemeClr>
                </a:solidFill>
                <a:latin typeface="Abadi"/>
              </a:rPr>
              <a:t>Drew distance lines from the CCAFS LC-40 launch site to nearby coastlines, trains, highways, and cities</a:t>
            </a:r>
          </a:p>
          <a:p>
            <a:pPr lvl="1">
              <a:lnSpc>
                <a:spcPct val="100000"/>
              </a:lnSpc>
              <a:spcBef>
                <a:spcPts val="1400"/>
              </a:spcBef>
            </a:pPr>
            <a:r>
              <a:rPr lang="en-US" sz="1800" dirty="0">
                <a:solidFill>
                  <a:schemeClr val="accent3">
                    <a:lumMod val="25000"/>
                  </a:schemeClr>
                </a:solidFill>
                <a:latin typeface="Abadi"/>
              </a:rPr>
              <a:t>Illustrated the fact that while launch sites after close to trains and highways for easy component delivery, launch sites also need to be near coastlines and away from cities for safety reasons</a:t>
            </a:r>
          </a:p>
          <a:p>
            <a:pPr>
              <a:lnSpc>
                <a:spcPct val="100000"/>
              </a:lnSpc>
              <a:spcBef>
                <a:spcPts val="1400"/>
              </a:spcBef>
              <a:buFont typeface="Arial"/>
            </a:pPr>
            <a:r>
              <a:rPr lang="en-US" sz="2200" dirty="0">
                <a:solidFill>
                  <a:schemeClr val="accent3">
                    <a:lumMod val="25000"/>
                  </a:schemeClr>
                </a:solidFill>
                <a:latin typeface="Abadi"/>
              </a:rPr>
              <a:t>Map notebook available on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a:t>
            </a:r>
            <a:r>
              <a:rPr lang="en-US" sz="2200" dirty="0">
                <a:solidFill>
                  <a:schemeClr val="accent3">
                    <a:lumMod val="25000"/>
                  </a:schemeClr>
                </a:solidFill>
                <a:latin typeface="Abadi"/>
              </a:rPr>
              <a:t>.</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Created a dashboard which can view data for all sites or for individual sites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All sites view showed mission frequency for each launch site in a pie chart, and a scatter plot of payload mass against the success or failure of the recovery colored by launch site</a:t>
            </a:r>
          </a:p>
          <a:p>
            <a:pPr lvl="1">
              <a:lnSpc>
                <a:spcPct val="100000"/>
              </a:lnSpc>
              <a:spcBef>
                <a:spcPts val="1400"/>
              </a:spcBef>
            </a:pPr>
            <a:r>
              <a:rPr lang="en-US" sz="1800" dirty="0">
                <a:solidFill>
                  <a:schemeClr val="accent3">
                    <a:lumMod val="25000"/>
                  </a:schemeClr>
                </a:solidFill>
                <a:latin typeface="Abadi"/>
              </a:rPr>
              <a:t>Single site view showed frequency of recovery success in a pie chart, and a scatter plot of payload mass against the success or failure of the recovery colored by the booster used</a:t>
            </a:r>
          </a:p>
          <a:p>
            <a:pPr>
              <a:lnSpc>
                <a:spcPct val="100000"/>
              </a:lnSpc>
              <a:spcBef>
                <a:spcPts val="1400"/>
              </a:spcBef>
            </a:pPr>
            <a:r>
              <a:rPr lang="en-US" sz="2200" dirty="0">
                <a:solidFill>
                  <a:schemeClr val="accent3">
                    <a:lumMod val="25000"/>
                  </a:schemeClr>
                </a:solidFill>
                <a:latin typeface="Abadi"/>
              </a:rPr>
              <a:t>The goal for each graph was the same; we were looking for launch sites which were more prone to recovery failure or a relationship between payload size and failure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cs typeface="Calibri" panose="020F0502020204030204"/>
              </a:rPr>
              <a:t>Python code available on </a:t>
            </a:r>
            <a:r>
              <a:rPr lang="en-US" sz="2200" dirty="0">
                <a:solidFill>
                  <a:schemeClr val="accent3">
                    <a:lumMod val="25000"/>
                  </a:schemeClr>
                </a:solidFill>
                <a:latin typeface="Abadi"/>
                <a:cs typeface="Calibri" panose="020F0502020204030204"/>
                <a:hlinkClick r:id="rId3">
                  <a:extLst>
                    <a:ext uri="{A12FA001-AC4F-418D-AE19-62706E023703}">
                      <ahyp:hlinkClr xmlns:ahyp="http://schemas.microsoft.com/office/drawing/2018/hyperlinkcolor" val="tx"/>
                    </a:ext>
                  </a:extLst>
                </a:hlinkClick>
              </a:rPr>
              <a:t>GitHub</a:t>
            </a:r>
            <a:r>
              <a:rPr lang="en-US" sz="2200">
                <a:solidFill>
                  <a:schemeClr val="accent3">
                    <a:lumMod val="25000"/>
                  </a:schemeClr>
                </a:solidFill>
                <a:latin typeface="Abadi"/>
                <a:cs typeface="Calibri" panose="020F0502020204030204"/>
              </a:rPr>
              <a:t>.</a:t>
            </a: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each model, </a:t>
            </a:r>
            <a:r>
              <a:rPr lang="en-US" sz="2200" dirty="0" err="1">
                <a:solidFill>
                  <a:schemeClr val="accent3">
                    <a:lumMod val="25000"/>
                  </a:schemeClr>
                </a:solidFill>
                <a:latin typeface="Abadi"/>
              </a:rPr>
              <a:t>GridCVSearch</a:t>
            </a:r>
            <a:r>
              <a:rPr lang="en-US" sz="2200" dirty="0">
                <a:solidFill>
                  <a:schemeClr val="accent3">
                    <a:lumMod val="25000"/>
                  </a:schemeClr>
                </a:solidFill>
                <a:latin typeface="Abadi"/>
              </a:rPr>
              <a:t> was used to select optimal parameters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err="1">
                <a:solidFill>
                  <a:schemeClr val="accent3">
                    <a:lumMod val="25000"/>
                  </a:schemeClr>
                </a:solidFill>
                <a:latin typeface="Abadi"/>
              </a:rPr>
              <a:t>GridCVSearch</a:t>
            </a:r>
            <a:r>
              <a:rPr lang="en-US" sz="1800">
                <a:solidFill>
                  <a:schemeClr val="accent3">
                    <a:lumMod val="25000"/>
                  </a:schemeClr>
                </a:solidFill>
                <a:latin typeface="Abadi"/>
              </a:rPr>
              <a:t> used 10-fold cross-validation to test a range of parameters for each model and selected the best</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following classifiers were attempted on this data:</a:t>
            </a:r>
          </a:p>
          <a:p>
            <a:pPr lvl="1">
              <a:lnSpc>
                <a:spcPct val="100000"/>
              </a:lnSpc>
              <a:spcBef>
                <a:spcPts val="1400"/>
              </a:spcBef>
            </a:pPr>
            <a:r>
              <a:rPr lang="en-US" sz="1800" dirty="0">
                <a:solidFill>
                  <a:schemeClr val="accent3">
                    <a:lumMod val="25000"/>
                  </a:schemeClr>
                </a:solidFill>
                <a:latin typeface="Abadi"/>
              </a:rPr>
              <a:t>Logistic Regression</a:t>
            </a:r>
          </a:p>
          <a:p>
            <a:pPr lvl="1">
              <a:lnSpc>
                <a:spcPct val="100000"/>
              </a:lnSpc>
              <a:spcBef>
                <a:spcPts val="1400"/>
              </a:spcBef>
            </a:pPr>
            <a:r>
              <a:rPr lang="en-US" sz="1800" dirty="0">
                <a:solidFill>
                  <a:schemeClr val="accent3">
                    <a:lumMod val="25000"/>
                  </a:schemeClr>
                </a:solidFill>
                <a:latin typeface="Abadi"/>
              </a:rPr>
              <a:t>Support Vector Machine</a:t>
            </a:r>
          </a:p>
          <a:p>
            <a:pPr lvl="1">
              <a:lnSpc>
                <a:spcPct val="100000"/>
              </a:lnSpc>
              <a:spcBef>
                <a:spcPts val="1400"/>
              </a:spcBef>
            </a:pPr>
            <a:r>
              <a:rPr lang="en-US" sz="1800" dirty="0">
                <a:solidFill>
                  <a:schemeClr val="accent3">
                    <a:lumMod val="25000"/>
                  </a:schemeClr>
                </a:solidFill>
                <a:latin typeface="Abadi"/>
              </a:rPr>
              <a:t>Decision Tree Classifier</a:t>
            </a:r>
          </a:p>
          <a:p>
            <a:pPr lvl="1">
              <a:lnSpc>
                <a:spcPct val="100000"/>
              </a:lnSpc>
              <a:spcBef>
                <a:spcPts val="1400"/>
              </a:spcBef>
            </a:pPr>
            <a:r>
              <a:rPr lang="en-US" sz="1800" dirty="0">
                <a:solidFill>
                  <a:schemeClr val="accent3">
                    <a:lumMod val="25000"/>
                  </a:schemeClr>
                </a:solidFill>
                <a:latin typeface="Abadi"/>
              </a:rPr>
              <a:t>K-Nearest Neighbors:</a:t>
            </a:r>
          </a:p>
          <a:p>
            <a:pPr>
              <a:lnSpc>
                <a:spcPct val="100000"/>
              </a:lnSpc>
              <a:spcBef>
                <a:spcPts val="1400"/>
              </a:spcBef>
            </a:pPr>
            <a:r>
              <a:rPr lang="en-US" sz="2200" dirty="0">
                <a:solidFill>
                  <a:schemeClr val="accent3">
                    <a:lumMod val="25000"/>
                  </a:schemeClr>
                </a:solidFill>
                <a:latin typeface="Abadi"/>
              </a:rPr>
              <a:t>Notebook available on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3850985"/>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Higher weight payloads appear more prone to failure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 targets GTO,</a:t>
            </a:r>
            <a:r>
              <a:rPr lang="en-US" sz="2200">
                <a:solidFill>
                  <a:schemeClr val="accent3">
                    <a:lumMod val="25000"/>
                  </a:schemeClr>
                </a:solidFill>
                <a:latin typeface="Abadi"/>
              </a:rPr>
              <a:t> ISS, LEO, MEO, PO, and SO are mor prone to failure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presence of grid fins or legs on the stage 1 rocket increases the odds of recovery</a:t>
            </a:r>
          </a:p>
          <a:p>
            <a:pPr>
              <a:lnSpc>
                <a:spcPct val="100000"/>
              </a:lnSpc>
              <a:spcBef>
                <a:spcPts val="1400"/>
              </a:spcBef>
            </a:pPr>
            <a:r>
              <a:rPr lang="en-US" sz="2200">
                <a:solidFill>
                  <a:schemeClr val="accent3">
                    <a:lumMod val="25000"/>
                  </a:schemeClr>
                </a:solidFill>
                <a:latin typeface="Abadi"/>
              </a:rPr>
              <a:t>Dashboard shows site CCAFS LC-40 is a heavily used site and prone to failure</a:t>
            </a:r>
            <a:endParaRPr lang="en-US">
              <a:solidFill>
                <a:schemeClr val="accent3">
                  <a:lumMod val="25000"/>
                </a:schemeClr>
              </a:solidFill>
            </a:endParaRPr>
          </a:p>
          <a:p>
            <a:pPr lvl="1">
              <a:lnSpc>
                <a:spcPct val="100000"/>
              </a:lnSpc>
              <a:spcBef>
                <a:spcPts val="1400"/>
              </a:spcBef>
            </a:pPr>
            <a:r>
              <a:rPr lang="en-US" sz="1800">
                <a:solidFill>
                  <a:schemeClr val="accent3">
                    <a:lumMod val="25000"/>
                  </a:schemeClr>
                </a:solidFill>
                <a:latin typeface="Abadi"/>
              </a:rPr>
              <a:t>Also shows some boosters are not used for higher weight payloads</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models show roughly 85% rate of successful </a:t>
            </a:r>
            <a:r>
              <a:rPr lang="en-US" sz="2200">
                <a:solidFill>
                  <a:schemeClr val="accent3">
                    <a:lumMod val="25000"/>
                  </a:schemeClr>
                </a:solidFill>
                <a:latin typeface="Abadi"/>
              </a:rPr>
              <a:t>predictions and performed equally well on the test set</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False positives were the most likely error made by each model</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launch site most commonly used by SpaceX varied over time</a:t>
            </a:r>
          </a:p>
          <a:p>
            <a:pPr>
              <a:lnSpc>
                <a:spcPct val="100000"/>
              </a:lnSpc>
              <a:spcBef>
                <a:spcPts val="1400"/>
              </a:spcBef>
            </a:pPr>
            <a:r>
              <a:rPr lang="en-CA" sz="2200" dirty="0">
                <a:solidFill>
                  <a:schemeClr val="accent3">
                    <a:lumMod val="25000"/>
                  </a:schemeClr>
                </a:solidFill>
                <a:latin typeface="Abadi"/>
              </a:rPr>
              <a:t>VAFB SLC 4E produced the highest rate of success, but also was not frequently used</a:t>
            </a:r>
          </a:p>
          <a:p>
            <a:pPr>
              <a:lnSpc>
                <a:spcPct val="100000"/>
              </a:lnSpc>
              <a:spcBef>
                <a:spcPts val="1400"/>
              </a:spcBef>
            </a:pPr>
            <a:r>
              <a:rPr lang="en-CA" sz="2200" dirty="0">
                <a:solidFill>
                  <a:schemeClr val="accent3">
                    <a:lumMod val="25000"/>
                  </a:schemeClr>
                </a:solidFill>
                <a:latin typeface="Abadi"/>
              </a:rPr>
              <a:t>As flight number increased, the recoveries became more successful</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A graph of flight number vs launch site used. CCAFS SLC 40 is the most popular site, with VAFB SLC 4E used for only a certain period of time">
            <a:extLst>
              <a:ext uri="{FF2B5EF4-FFF2-40B4-BE49-F238E27FC236}">
                <a16:creationId xmlns:a16="http://schemas.microsoft.com/office/drawing/2014/main" id="{9AFF7F8D-508F-196B-DBBA-FC2238BCBA00}"/>
              </a:ext>
            </a:extLst>
          </p:cNvPr>
          <p:cNvPicPr>
            <a:picLocks noChangeAspect="1"/>
          </p:cNvPicPr>
          <p:nvPr/>
        </p:nvPicPr>
        <p:blipFill>
          <a:blip r:embed="rId3"/>
          <a:stretch>
            <a:fillRect/>
          </a:stretch>
        </p:blipFill>
        <p:spPr>
          <a:xfrm>
            <a:off x="4833257" y="2567485"/>
            <a:ext cx="7107381" cy="14010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Most launches performed had a payload of less than 10,000 kg</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VAFB SLC 4E was primarily used for smaller launches</a:t>
            </a: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a:rPr>
              <a:t>Larger payloads tend to produce more failures than smaller payloads</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Graph of payload mass vs launch site. VAFB SLC 4E only attempted smaller launches. ">
            <a:extLst>
              <a:ext uri="{FF2B5EF4-FFF2-40B4-BE49-F238E27FC236}">
                <a16:creationId xmlns:a16="http://schemas.microsoft.com/office/drawing/2014/main" id="{8A6A214F-DBA3-4EE8-76B4-27B92AB9107E}"/>
              </a:ext>
            </a:extLst>
          </p:cNvPr>
          <p:cNvPicPr>
            <a:picLocks noChangeAspect="1"/>
          </p:cNvPicPr>
          <p:nvPr/>
        </p:nvPicPr>
        <p:blipFill>
          <a:blip r:embed="rId3"/>
          <a:stretch>
            <a:fillRect/>
          </a:stretch>
        </p:blipFill>
        <p:spPr>
          <a:xfrm>
            <a:off x="5396753" y="2157026"/>
            <a:ext cx="5539299" cy="28590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Missions targeted at ES-L1, GEO, HEO, and SSO orbits were always successfully recovered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Missions targeted at GTO, ISS, LEO, MEO, or PO orbits were less likely to be recovered.</a:t>
            </a:r>
          </a:p>
          <a:p>
            <a:pPr>
              <a:lnSpc>
                <a:spcPct val="100000"/>
              </a:lnSpc>
              <a:spcBef>
                <a:spcPts val="1400"/>
              </a:spcBef>
            </a:pPr>
            <a:r>
              <a:rPr lang="en-US" sz="2200" dirty="0">
                <a:solidFill>
                  <a:schemeClr val="accent3">
                    <a:lumMod val="25000"/>
                  </a:schemeClr>
                </a:solidFill>
                <a:latin typeface="Abadi"/>
              </a:rPr>
              <a:t>No missions targeted at a SO orbit were recovered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A graph of multicolored bars&#10;&#10;Description automatically generated">
            <a:extLst>
              <a:ext uri="{FF2B5EF4-FFF2-40B4-BE49-F238E27FC236}">
                <a16:creationId xmlns:a16="http://schemas.microsoft.com/office/drawing/2014/main" id="{C8A5AD43-A5DC-584A-BCDA-DD7100C8F9B6}"/>
              </a:ext>
            </a:extLst>
          </p:cNvPr>
          <p:cNvPicPr>
            <a:picLocks noChangeAspect="1"/>
          </p:cNvPicPr>
          <p:nvPr/>
        </p:nvPicPr>
        <p:blipFill>
          <a:blip r:embed="rId3"/>
          <a:stretch>
            <a:fillRect/>
          </a:stretch>
        </p:blipFill>
        <p:spPr>
          <a:xfrm>
            <a:off x="5826466" y="2178134"/>
            <a:ext cx="4972522" cy="31377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GTO was the most common orbit target that also included a high failure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Only 1 orbit was attempted for the SO, ES-L1, or GEO target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LEO, SSO, and PO targets were commonly used, and had a high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A graph of flight number&#10;&#10;Description automatically generated">
            <a:extLst>
              <a:ext uri="{FF2B5EF4-FFF2-40B4-BE49-F238E27FC236}">
                <a16:creationId xmlns:a16="http://schemas.microsoft.com/office/drawing/2014/main" id="{3757BEFA-9DF8-CBB0-8A1D-3715332D7287}"/>
              </a:ext>
            </a:extLst>
          </p:cNvPr>
          <p:cNvPicPr>
            <a:picLocks noChangeAspect="1"/>
          </p:cNvPicPr>
          <p:nvPr/>
        </p:nvPicPr>
        <p:blipFill>
          <a:blip r:embed="rId3"/>
          <a:stretch>
            <a:fillRect/>
          </a:stretch>
        </p:blipFill>
        <p:spPr>
          <a:xfrm>
            <a:off x="5662731" y="2115639"/>
            <a:ext cx="5167745" cy="31934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No payloads heavier than 8,000 kg were sent to LEO, </a:t>
            </a:r>
            <a:r>
              <a:rPr lang="en-US" sz="2200">
                <a:solidFill>
                  <a:schemeClr val="accent3">
                    <a:lumMod val="25000"/>
                  </a:schemeClr>
                </a:solidFill>
                <a:latin typeface="Abadi"/>
              </a:rPr>
              <a:t>GTO, ES-L1, SSO, HEO, MEO, SO, or GEO orbits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For GTO orbits, payload mass appears to not make a major difference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For ISS orbits, larger payloads were more likely to have a successful stage 1 recovery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A graph of numbers and dots&#10;&#10;Description automatically generated">
            <a:extLst>
              <a:ext uri="{FF2B5EF4-FFF2-40B4-BE49-F238E27FC236}">
                <a16:creationId xmlns:a16="http://schemas.microsoft.com/office/drawing/2014/main" id="{069103C8-12CA-124A-3524-AA8328E9BA0A}"/>
              </a:ext>
            </a:extLst>
          </p:cNvPr>
          <p:cNvPicPr>
            <a:picLocks noChangeAspect="1"/>
          </p:cNvPicPr>
          <p:nvPr/>
        </p:nvPicPr>
        <p:blipFill>
          <a:blip r:embed="rId3"/>
          <a:stretch>
            <a:fillRect/>
          </a:stretch>
        </p:blipFill>
        <p:spPr>
          <a:xfrm>
            <a:off x="5694218" y="2081264"/>
            <a:ext cx="4890654" cy="30355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Since 2013, successful stage 1 recoveries have increased along with the year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In 2018 there was a drop in success rate back to 2016 levels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A line graph with numbers and text&#10;&#10;Description automatically generated">
            <a:extLst>
              <a:ext uri="{FF2B5EF4-FFF2-40B4-BE49-F238E27FC236}">
                <a16:creationId xmlns:a16="http://schemas.microsoft.com/office/drawing/2014/main" id="{44CBF3A2-FBDC-6881-3C67-1F269FE31F1B}"/>
              </a:ext>
            </a:extLst>
          </p:cNvPr>
          <p:cNvPicPr>
            <a:picLocks noChangeAspect="1"/>
          </p:cNvPicPr>
          <p:nvPr/>
        </p:nvPicPr>
        <p:blipFill>
          <a:blip r:embed="rId3"/>
          <a:stretch>
            <a:fillRect/>
          </a:stretch>
        </p:blipFill>
        <p:spPr>
          <a:xfrm>
            <a:off x="5857954" y="2228479"/>
            <a:ext cx="5186638" cy="313155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46588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only 4 unique launch sites present in this 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Launch Sites:</a:t>
            </a:r>
          </a:p>
          <a:p>
            <a:pPr lvl="1">
              <a:lnSpc>
                <a:spcPct val="100000"/>
              </a:lnSpc>
              <a:spcBef>
                <a:spcPts val="1400"/>
              </a:spcBef>
            </a:pPr>
            <a:r>
              <a:rPr lang="en-US" sz="1800" dirty="0">
                <a:solidFill>
                  <a:schemeClr val="accent3">
                    <a:lumMod val="25000"/>
                  </a:schemeClr>
                </a:solidFill>
                <a:latin typeface="Abadi"/>
              </a:rPr>
              <a:t>CCAFS LC-40</a:t>
            </a:r>
          </a:p>
          <a:p>
            <a:pPr lvl="1">
              <a:lnSpc>
                <a:spcPct val="100000"/>
              </a:lnSpc>
              <a:spcBef>
                <a:spcPts val="1400"/>
              </a:spcBef>
            </a:pPr>
            <a:r>
              <a:rPr lang="en-US" sz="1800" dirty="0">
                <a:solidFill>
                  <a:schemeClr val="accent3">
                    <a:lumMod val="25000"/>
                  </a:schemeClr>
                </a:solidFill>
                <a:latin typeface="Abadi"/>
              </a:rPr>
              <a:t>VAFB SLC-4E</a:t>
            </a:r>
          </a:p>
          <a:p>
            <a:pPr lvl="1">
              <a:lnSpc>
                <a:spcPct val="100000"/>
              </a:lnSpc>
              <a:spcBef>
                <a:spcPts val="1400"/>
              </a:spcBef>
            </a:pPr>
            <a:r>
              <a:rPr lang="en-US" sz="1800" dirty="0">
                <a:solidFill>
                  <a:schemeClr val="accent3">
                    <a:lumMod val="25000"/>
                  </a:schemeClr>
                </a:solidFill>
                <a:latin typeface="Abadi"/>
              </a:rPr>
              <a:t>KSC LC-39A</a:t>
            </a:r>
          </a:p>
          <a:p>
            <a:pPr lvl="1">
              <a:lnSpc>
                <a:spcPct val="100000"/>
              </a:lnSpc>
              <a:spcBef>
                <a:spcPts val="1400"/>
              </a:spcBef>
            </a:pPr>
            <a:r>
              <a:rPr lang="en-US" sz="1800" dirty="0">
                <a:solidFill>
                  <a:schemeClr val="accent3">
                    <a:lumMod val="25000"/>
                  </a:schemeClr>
                </a:solidFill>
                <a:latin typeface="Abadi"/>
              </a:rPr>
              <a:t>CCAFS SLC-40</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A group of black text&#10;&#10;Description automatically generated">
            <a:extLst>
              <a:ext uri="{FF2B5EF4-FFF2-40B4-BE49-F238E27FC236}">
                <a16:creationId xmlns:a16="http://schemas.microsoft.com/office/drawing/2014/main" id="{2FA099B1-EF9E-048D-5D09-91CC9A134D3D}"/>
              </a:ext>
            </a:extLst>
          </p:cNvPr>
          <p:cNvPicPr>
            <a:picLocks noChangeAspect="1"/>
          </p:cNvPicPr>
          <p:nvPr/>
        </p:nvPicPr>
        <p:blipFill>
          <a:blip r:embed="rId3"/>
          <a:stretch>
            <a:fillRect/>
          </a:stretch>
        </p:blipFill>
        <p:spPr>
          <a:xfrm>
            <a:off x="8367358" y="1750868"/>
            <a:ext cx="2019300" cy="22479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Launches from CCAFS LC-40 were highly varied, as this is a frequently used launch site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A screenshot of a computer&#10;&#10;Description automatically generated">
            <a:extLst>
              <a:ext uri="{FF2B5EF4-FFF2-40B4-BE49-F238E27FC236}">
                <a16:creationId xmlns:a16="http://schemas.microsoft.com/office/drawing/2014/main" id="{576FAD95-0D19-F43F-85AD-A7536F87027F}"/>
              </a:ext>
            </a:extLst>
          </p:cNvPr>
          <p:cNvPicPr>
            <a:picLocks noChangeAspect="1"/>
          </p:cNvPicPr>
          <p:nvPr/>
        </p:nvPicPr>
        <p:blipFill>
          <a:blip r:embed="rId3"/>
          <a:stretch>
            <a:fillRect/>
          </a:stretch>
        </p:blipFill>
        <p:spPr>
          <a:xfrm>
            <a:off x="933292" y="2849766"/>
            <a:ext cx="8927364" cy="244316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33993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For NASA requested missions, 45,596 kg of payload has been moved by SpaceX</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Most of these deliveries likely went to the ISS based on the query from the previous slide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A close-up of a number&#10;&#10;Description automatically generated">
            <a:extLst>
              <a:ext uri="{FF2B5EF4-FFF2-40B4-BE49-F238E27FC236}">
                <a16:creationId xmlns:a16="http://schemas.microsoft.com/office/drawing/2014/main" id="{0C0022AD-A26D-B204-CEE0-AD62B1C88623}"/>
              </a:ext>
            </a:extLst>
          </p:cNvPr>
          <p:cNvPicPr>
            <a:picLocks noChangeAspect="1"/>
          </p:cNvPicPr>
          <p:nvPr/>
        </p:nvPicPr>
        <p:blipFill>
          <a:blip r:embed="rId3"/>
          <a:stretch>
            <a:fillRect/>
          </a:stretch>
        </p:blipFill>
        <p:spPr>
          <a:xfrm>
            <a:off x="8189454" y="1824273"/>
            <a:ext cx="3489772" cy="125722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26567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sent with an F9 v1.1 booster was 2928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This visually appears to be roughly average for the entire dataset per our previous graphs. </a:t>
            </a: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A close-up of a computer screen&#10;&#10;Description automatically generated">
            <a:extLst>
              <a:ext uri="{FF2B5EF4-FFF2-40B4-BE49-F238E27FC236}">
                <a16:creationId xmlns:a16="http://schemas.microsoft.com/office/drawing/2014/main" id="{DE55AF0B-8AA0-325F-57E8-FCCE4097092B}"/>
              </a:ext>
            </a:extLst>
          </p:cNvPr>
          <p:cNvPicPr>
            <a:picLocks noChangeAspect="1"/>
          </p:cNvPicPr>
          <p:nvPr/>
        </p:nvPicPr>
        <p:blipFill>
          <a:blip r:embed="rId3"/>
          <a:stretch>
            <a:fillRect/>
          </a:stretch>
        </p:blipFill>
        <p:spPr>
          <a:xfrm>
            <a:off x="9126406" y="1880637"/>
            <a:ext cx="2352675" cy="9429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786892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cs typeface="Calibri" panose="020F0502020204030204"/>
              </a:rPr>
              <a:t>Prior to September 2013, no attempted stage 1 recoveries were successful</a:t>
            </a:r>
          </a:p>
          <a:p>
            <a:pPr marL="0" indent="0">
              <a:lnSpc>
                <a:spcPct val="100000"/>
              </a:lnSpc>
              <a:spcBef>
                <a:spcPts val="1400"/>
              </a:spcBef>
              <a:buNone/>
            </a:pPr>
            <a:endParaRPr lang="en-US" sz="2200" dirty="0">
              <a:solidFill>
                <a:schemeClr val="accent3">
                  <a:lumMod val="25000"/>
                </a:schemeClr>
              </a:solidFill>
              <a:latin typeface="Abadi"/>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A close up of a date&#10;&#10;Description automatically generated">
            <a:extLst>
              <a:ext uri="{FF2B5EF4-FFF2-40B4-BE49-F238E27FC236}">
                <a16:creationId xmlns:a16="http://schemas.microsoft.com/office/drawing/2014/main" id="{6BE09343-6420-17AB-7C17-D8CBE30CDE78}"/>
              </a:ext>
            </a:extLst>
          </p:cNvPr>
          <p:cNvPicPr>
            <a:picLocks noChangeAspect="1"/>
          </p:cNvPicPr>
          <p:nvPr/>
        </p:nvPicPr>
        <p:blipFill>
          <a:blip r:embed="rId3"/>
          <a:stretch>
            <a:fillRect/>
          </a:stretch>
        </p:blipFill>
        <p:spPr>
          <a:xfrm>
            <a:off x="8712424" y="2076765"/>
            <a:ext cx="2714625" cy="1104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Many boosters have experienced a successful landing on a drone ship with average sized payloads</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5" descr="A screenshot of a computer&#10;&#10;Description automatically generated">
            <a:extLst>
              <a:ext uri="{FF2B5EF4-FFF2-40B4-BE49-F238E27FC236}">
                <a16:creationId xmlns:a16="http://schemas.microsoft.com/office/drawing/2014/main" id="{D3D4402B-2410-6F0F-2EBA-1295F4DC222D}"/>
              </a:ext>
            </a:extLst>
          </p:cNvPr>
          <p:cNvPicPr>
            <a:picLocks noChangeAspect="1"/>
          </p:cNvPicPr>
          <p:nvPr/>
        </p:nvPicPr>
        <p:blipFill>
          <a:blip r:embed="rId3"/>
          <a:stretch>
            <a:fillRect/>
          </a:stretch>
        </p:blipFill>
        <p:spPr>
          <a:xfrm>
            <a:off x="10423800" y="1793534"/>
            <a:ext cx="1118152" cy="41148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4394"/>
            <a:ext cx="10050913" cy="44657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Data was gathered from the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SpaceX API</a:t>
            </a:r>
            <a:r>
              <a:rPr lang="en-US" sz="2200" dirty="0">
                <a:solidFill>
                  <a:schemeClr val="accent3">
                    <a:lumMod val="25000"/>
                  </a:schemeClr>
                </a:solidFill>
                <a:latin typeface="Abadi"/>
              </a:rPr>
              <a:t> </a:t>
            </a:r>
            <a:endParaRPr lang="en-US">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Launches from site </a:t>
            </a:r>
            <a:r>
              <a:rPr lang="en-US" sz="2200" dirty="0">
                <a:solidFill>
                  <a:schemeClr val="tx1"/>
                </a:solidFill>
                <a:latin typeface="Abadi"/>
              </a:rPr>
              <a:t>KSC LC-39A succeeded roughly 77% of the time</a:t>
            </a:r>
          </a:p>
          <a:p>
            <a:pPr>
              <a:lnSpc>
                <a:spcPct val="100000"/>
              </a:lnSpc>
              <a:spcBef>
                <a:spcPts val="1400"/>
              </a:spcBef>
            </a:pPr>
            <a:r>
              <a:rPr lang="en-US" sz="2200" dirty="0">
                <a:solidFill>
                  <a:schemeClr val="tx1"/>
                </a:solidFill>
                <a:latin typeface="Abadi"/>
              </a:rPr>
              <a:t>Fins and legs on the stage 1 rocket are effective means of aiding the recovery of the 1st stage</a:t>
            </a:r>
          </a:p>
          <a:p>
            <a:pPr>
              <a:lnSpc>
                <a:spcPct val="100000"/>
              </a:lnSpc>
              <a:spcBef>
                <a:spcPts val="1400"/>
              </a:spcBef>
            </a:pPr>
            <a:r>
              <a:rPr lang="en-US" sz="2200" dirty="0">
                <a:solidFill>
                  <a:schemeClr val="tx1"/>
                </a:solidFill>
                <a:latin typeface="Abadi"/>
              </a:rPr>
              <a:t>Missions targeted at GTO, ISS, LEO, MEO, or PO orbits were less likely to be recovered</a:t>
            </a:r>
          </a:p>
          <a:p>
            <a:pPr>
              <a:lnSpc>
                <a:spcPct val="100000"/>
              </a:lnSpc>
              <a:spcBef>
                <a:spcPts val="1400"/>
              </a:spcBef>
            </a:pPr>
            <a:r>
              <a:rPr lang="en-US" sz="2200" dirty="0">
                <a:solidFill>
                  <a:schemeClr val="tx1"/>
                </a:solidFill>
                <a:latin typeface="Abadi"/>
              </a:rPr>
              <a:t>Stage 1 recoveries have become more successful over time</a:t>
            </a: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SpaceX missions are successful, even if the stage 1 recovery is not</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has only been one SpaceX mission that has ended in failure during the flight</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A screenshot of a computer&#10;&#10;Description automatically generated">
            <a:extLst>
              <a:ext uri="{FF2B5EF4-FFF2-40B4-BE49-F238E27FC236}">
                <a16:creationId xmlns:a16="http://schemas.microsoft.com/office/drawing/2014/main" id="{2C9FCC08-E1FD-A336-37ED-9A6C6B3749D2}"/>
              </a:ext>
            </a:extLst>
          </p:cNvPr>
          <p:cNvPicPr>
            <a:picLocks noChangeAspect="1"/>
          </p:cNvPicPr>
          <p:nvPr/>
        </p:nvPicPr>
        <p:blipFill>
          <a:blip r:embed="rId3"/>
          <a:stretch>
            <a:fillRect/>
          </a:stretch>
        </p:blipFill>
        <p:spPr>
          <a:xfrm>
            <a:off x="7955027" y="4207523"/>
            <a:ext cx="2743200" cy="97455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3071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Many versions of boosters have successfully delivered the largest attempted payload from SpaceX</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Each of these boosters appears to be part of the B5 series of F9 boosters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A screenshot of a computer&#10;&#10;Description automatically generated">
            <a:extLst>
              <a:ext uri="{FF2B5EF4-FFF2-40B4-BE49-F238E27FC236}">
                <a16:creationId xmlns:a16="http://schemas.microsoft.com/office/drawing/2014/main" id="{088170B9-9482-E225-CCDE-B978E67DE432}"/>
              </a:ext>
            </a:extLst>
          </p:cNvPr>
          <p:cNvPicPr>
            <a:picLocks noChangeAspect="1"/>
          </p:cNvPicPr>
          <p:nvPr/>
        </p:nvPicPr>
        <p:blipFill>
          <a:blip r:embed="rId3"/>
          <a:stretch>
            <a:fillRect/>
          </a:stretch>
        </p:blipFill>
        <p:spPr>
          <a:xfrm>
            <a:off x="10232409" y="1711824"/>
            <a:ext cx="1400175" cy="40767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2015, only two missions resulted in a failed stage 1 recovery</a:t>
            </a:r>
          </a:p>
          <a:p>
            <a:pPr>
              <a:lnSpc>
                <a:spcPct val="100000"/>
              </a:lnSpc>
              <a:spcBef>
                <a:spcPts val="1400"/>
              </a:spcBef>
            </a:pPr>
            <a:r>
              <a:rPr lang="en-US" sz="2200" dirty="0">
                <a:solidFill>
                  <a:schemeClr val="accent3">
                    <a:lumMod val="25000"/>
                  </a:schemeClr>
                </a:solidFill>
                <a:latin typeface="Abadi"/>
              </a:rPr>
              <a:t>Both were targeted at drone ship landings</a:t>
            </a:r>
          </a:p>
          <a:p>
            <a:pPr>
              <a:lnSpc>
                <a:spcPct val="100000"/>
              </a:lnSpc>
              <a:spcBef>
                <a:spcPts val="1400"/>
              </a:spcBef>
            </a:pPr>
            <a:r>
              <a:rPr lang="en-US" sz="2200" dirty="0">
                <a:solidFill>
                  <a:schemeClr val="accent3">
                    <a:lumMod val="25000"/>
                  </a:schemeClr>
                </a:solidFill>
                <a:latin typeface="Abadi"/>
              </a:rPr>
              <a:t>Both used F9 v1.1 rockets, and were launch from CCAFS LC-40</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A screenshot of a computer&#10;&#10;Description automatically generated">
            <a:extLst>
              <a:ext uri="{FF2B5EF4-FFF2-40B4-BE49-F238E27FC236}">
                <a16:creationId xmlns:a16="http://schemas.microsoft.com/office/drawing/2014/main" id="{CDA280B4-B83F-A07A-12E2-897B2E4E183C}"/>
              </a:ext>
            </a:extLst>
          </p:cNvPr>
          <p:cNvPicPr>
            <a:picLocks noChangeAspect="1"/>
          </p:cNvPicPr>
          <p:nvPr/>
        </p:nvPicPr>
        <p:blipFill>
          <a:blip r:embed="rId3"/>
          <a:stretch>
            <a:fillRect/>
          </a:stretch>
        </p:blipFill>
        <p:spPr>
          <a:xfrm>
            <a:off x="8597375" y="3335605"/>
            <a:ext cx="2743200" cy="7535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32864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most likely landing outcome was not attempting to land the stage 1 rocket in the first place</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Landings aimed at the ground always succeeded, but were less often attempted</a:t>
            </a:r>
          </a:p>
          <a:p>
            <a:pPr>
              <a:lnSpc>
                <a:spcPct val="100000"/>
              </a:lnSpc>
              <a:spcBef>
                <a:spcPts val="1400"/>
              </a:spcBef>
            </a:pPr>
            <a:r>
              <a:rPr lang="en-US" sz="2200" dirty="0">
                <a:solidFill>
                  <a:schemeClr val="accent3">
                    <a:lumMod val="25000"/>
                  </a:schemeClr>
                </a:solidFill>
                <a:latin typeface="Abadi"/>
              </a:rPr>
              <a:t>Drone ship landings had a 50% failure rate, and were the most commonly used landing site</a:t>
            </a:r>
          </a:p>
          <a:p>
            <a:pPr>
              <a:lnSpc>
                <a:spcPct val="100000"/>
              </a:lnSpc>
              <a:spcBef>
                <a:spcPts val="1400"/>
              </a:spcBef>
            </a:pPr>
            <a:r>
              <a:rPr lang="en-US" sz="2200" dirty="0">
                <a:solidFill>
                  <a:schemeClr val="accent3">
                    <a:lumMod val="25000"/>
                  </a:schemeClr>
                </a:solidFill>
                <a:latin typeface="Abadi"/>
              </a:rPr>
              <a:t>Ocean landings were marginally more likely to succeed than fail</a:t>
            </a:r>
          </a:p>
          <a:p>
            <a:pPr>
              <a:lnSpc>
                <a:spcPct val="100000"/>
              </a:lnSpc>
              <a:spcBef>
                <a:spcPts val="1400"/>
              </a:spcBef>
            </a:pPr>
            <a:endParaRPr lang="en-US"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descr="A screenshot of a computer&#10;&#10;Description automatically generated">
            <a:extLst>
              <a:ext uri="{FF2B5EF4-FFF2-40B4-BE49-F238E27FC236}">
                <a16:creationId xmlns:a16="http://schemas.microsoft.com/office/drawing/2014/main" id="{711295C8-6D5B-5E5F-29D2-9033253615CE}"/>
              </a:ext>
            </a:extLst>
          </p:cNvPr>
          <p:cNvPicPr>
            <a:picLocks noChangeAspect="1"/>
          </p:cNvPicPr>
          <p:nvPr/>
        </p:nvPicPr>
        <p:blipFill>
          <a:blip r:embed="rId3"/>
          <a:stretch>
            <a:fillRect/>
          </a:stretch>
        </p:blipFill>
        <p:spPr>
          <a:xfrm>
            <a:off x="9213784" y="1823762"/>
            <a:ext cx="2543175" cy="28956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629160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 near the equator, and near coastlines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are no launch sites in middle America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Locations are likely selected to make it easy for failed launches or landings to crash in the ocean safely</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endParaRPr lang="en-US" dirty="0"/>
          </a:p>
        </p:txBody>
      </p:sp>
      <p:pic>
        <p:nvPicPr>
          <p:cNvPr id="4" name="Picture 5" descr="A map of the united states&#10;&#10;Description automatically generated">
            <a:extLst>
              <a:ext uri="{FF2B5EF4-FFF2-40B4-BE49-F238E27FC236}">
                <a16:creationId xmlns:a16="http://schemas.microsoft.com/office/drawing/2014/main" id="{69F30391-A8E7-DCFA-463E-941244F0B6CC}"/>
              </a:ext>
            </a:extLst>
          </p:cNvPr>
          <p:cNvPicPr>
            <a:picLocks noChangeAspect="1"/>
          </p:cNvPicPr>
          <p:nvPr/>
        </p:nvPicPr>
        <p:blipFill>
          <a:blip r:embed="rId3"/>
          <a:stretch>
            <a:fillRect/>
          </a:stretch>
        </p:blipFill>
        <p:spPr>
          <a:xfrm>
            <a:off x="7122826" y="1943193"/>
            <a:ext cx="4985478" cy="29716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84814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launches are from the launch sites on the east coast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cs typeface="Calibri"/>
              </a:rPr>
              <a:t>The CCAF launch sites are responsible for more failed recoveries than other sites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KSC LC-39A launch site has only had 3 failed recoveries across its lifetime</a:t>
            </a: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Breakdown</a:t>
            </a:r>
            <a:endParaRPr lang="en-US" dirty="0"/>
          </a:p>
        </p:txBody>
      </p:sp>
      <p:pic>
        <p:nvPicPr>
          <p:cNvPr id="2" name="Picture 3" descr="A map of a city&#10;&#10;Description automatically generated">
            <a:extLst>
              <a:ext uri="{FF2B5EF4-FFF2-40B4-BE49-F238E27FC236}">
                <a16:creationId xmlns:a16="http://schemas.microsoft.com/office/drawing/2014/main" id="{8C4EC954-D2B8-ECEF-7671-EF2553BC1154}"/>
              </a:ext>
            </a:extLst>
          </p:cNvPr>
          <p:cNvPicPr>
            <a:picLocks noChangeAspect="1"/>
          </p:cNvPicPr>
          <p:nvPr/>
        </p:nvPicPr>
        <p:blipFill>
          <a:blip r:embed="rId3"/>
          <a:stretch>
            <a:fillRect/>
          </a:stretch>
        </p:blipFill>
        <p:spPr>
          <a:xfrm>
            <a:off x="6641892" y="1873875"/>
            <a:ext cx="5047937" cy="301031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5587303"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Railways and highways useful for delivering large rocket parts are less than 1 km from the launch site</a:t>
            </a:r>
          </a:p>
          <a:p>
            <a:pPr>
              <a:lnSpc>
                <a:spcPct val="100000"/>
              </a:lnSpc>
              <a:spcBef>
                <a:spcPts val="1400"/>
              </a:spcBef>
            </a:pPr>
            <a:r>
              <a:rPr lang="en-US" sz="2200" dirty="0">
                <a:solidFill>
                  <a:schemeClr val="accent3">
                    <a:lumMod val="25000"/>
                  </a:schemeClr>
                </a:solidFill>
                <a:latin typeface="Abadi"/>
              </a:rPr>
              <a:t>The coast line is also within 1 km of the launch site to allow for safe crashes</a:t>
            </a:r>
          </a:p>
          <a:p>
            <a:pPr>
              <a:lnSpc>
                <a:spcPct val="100000"/>
              </a:lnSpc>
              <a:spcBef>
                <a:spcPts val="1400"/>
              </a:spcBef>
            </a:pPr>
            <a:r>
              <a:rPr lang="en-US" sz="2200" dirty="0">
                <a:solidFill>
                  <a:schemeClr val="accent3">
                    <a:lumMod val="25000"/>
                  </a:schemeClr>
                </a:solidFill>
                <a:latin typeface="Abadi"/>
              </a:rPr>
              <a:t>The nearest city, Cape Canaveral is 18 km from the launch site</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supports the conclusion that launch sites need to be easy to reach and close to the ocean, but farther from cities for safety reasons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Important Landmarks</a:t>
            </a:r>
            <a:endParaRPr lang="en-US" dirty="0"/>
          </a:p>
        </p:txBody>
      </p:sp>
      <p:pic>
        <p:nvPicPr>
          <p:cNvPr id="2" name="Picture 3" descr="A map with orange circle&#10;&#10;Description automatically generated">
            <a:extLst>
              <a:ext uri="{FF2B5EF4-FFF2-40B4-BE49-F238E27FC236}">
                <a16:creationId xmlns:a16="http://schemas.microsoft.com/office/drawing/2014/main" id="{4000D56E-09DE-B24B-9064-3E5B222DC318}"/>
              </a:ext>
            </a:extLst>
          </p:cNvPr>
          <p:cNvPicPr>
            <a:picLocks noChangeAspect="1"/>
          </p:cNvPicPr>
          <p:nvPr/>
        </p:nvPicPr>
        <p:blipFill>
          <a:blip r:embed="rId3"/>
          <a:stretch>
            <a:fillRect/>
          </a:stretch>
        </p:blipFill>
        <p:spPr>
          <a:xfrm>
            <a:off x="6498236" y="1784443"/>
            <a:ext cx="5403954" cy="322665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2922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successful recoveries were from the KSC LC-39A launch site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CCAFS LC-40 launch site is responsible for many of the launches, but contributes few successful recoveries to the total</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Successes by Launch Site</a:t>
            </a:r>
            <a:endParaRPr lang="en-US" dirty="0"/>
          </a:p>
        </p:txBody>
      </p:sp>
      <p:pic>
        <p:nvPicPr>
          <p:cNvPr id="2" name="Picture 3" descr="A pie chart with different colored circles&#10;&#10;Description automatically generated">
            <a:extLst>
              <a:ext uri="{FF2B5EF4-FFF2-40B4-BE49-F238E27FC236}">
                <a16:creationId xmlns:a16="http://schemas.microsoft.com/office/drawing/2014/main" id="{B028387C-EE22-59FA-6A3C-12861A23DB08}"/>
              </a:ext>
            </a:extLst>
          </p:cNvPr>
          <p:cNvPicPr>
            <a:picLocks noChangeAspect="1"/>
          </p:cNvPicPr>
          <p:nvPr/>
        </p:nvPicPr>
        <p:blipFill>
          <a:blip r:embed="rId3"/>
          <a:stretch>
            <a:fillRect/>
          </a:stretch>
        </p:blipFill>
        <p:spPr>
          <a:xfrm>
            <a:off x="6279629" y="1992585"/>
            <a:ext cx="5610068" cy="267920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15321"/>
            <a:ext cx="7562691" cy="44237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cs typeface="Arial"/>
              </a:rPr>
              <a:t>Many rocket providers are available on the market to launch payloads, but SpaceX typically provides cheaper launches</a:t>
            </a:r>
          </a:p>
          <a:p>
            <a:pPr>
              <a:spcBef>
                <a:spcPts val="1400"/>
              </a:spcBef>
            </a:pPr>
            <a:r>
              <a:rPr lang="en-US" sz="2200" dirty="0">
                <a:solidFill>
                  <a:schemeClr val="accent3">
                    <a:lumMod val="25000"/>
                  </a:schemeClr>
                </a:solidFill>
                <a:latin typeface="Abadi"/>
                <a:cs typeface="Arial"/>
              </a:rPr>
              <a:t>Unlike the majority of providers, SpaceX is capable of recovery the first stage of the rocket</a:t>
            </a:r>
          </a:p>
          <a:p>
            <a:pPr lvl="1">
              <a:spcBef>
                <a:spcPts val="1400"/>
              </a:spcBef>
            </a:pPr>
            <a:r>
              <a:rPr lang="en-US" sz="1800" dirty="0">
                <a:solidFill>
                  <a:schemeClr val="accent3">
                    <a:lumMod val="25000"/>
                  </a:schemeClr>
                </a:solidFill>
                <a:latin typeface="Abadi"/>
                <a:cs typeface="Arial"/>
              </a:rPr>
              <a:t>The first stage accounts for most of the launch work, and each successful recovery cuts down on costs</a:t>
            </a:r>
          </a:p>
          <a:p>
            <a:pPr>
              <a:spcBef>
                <a:spcPts val="1400"/>
              </a:spcBef>
            </a:pPr>
            <a:r>
              <a:rPr lang="en-US" sz="2200" dirty="0">
                <a:solidFill>
                  <a:schemeClr val="accent3">
                    <a:lumMod val="25000"/>
                  </a:schemeClr>
                </a:solidFill>
                <a:latin typeface="Abadi"/>
                <a:cs typeface="Arial"/>
              </a:rPr>
              <a:t>Not all recoveries are successful</a:t>
            </a:r>
          </a:p>
          <a:p>
            <a:pPr>
              <a:spcBef>
                <a:spcPts val="1400"/>
              </a:spcBef>
            </a:pPr>
            <a:r>
              <a:rPr lang="en-US" sz="2200" dirty="0">
                <a:solidFill>
                  <a:schemeClr val="accent3">
                    <a:lumMod val="25000"/>
                  </a:schemeClr>
                </a:solidFill>
                <a:latin typeface="Abadi"/>
                <a:cs typeface="Arial"/>
              </a:rPr>
              <a:t>This analysis attempted to determine whether a launch will result in a stage 1 recovery, and what factors influence the recovery</a:t>
            </a:r>
          </a:p>
          <a:p>
            <a:pPr>
              <a:spcBef>
                <a:spcPts val="1400"/>
              </a:spcBef>
            </a:pPr>
            <a:endParaRPr lang="en-US" sz="2200" dirty="0">
              <a:solidFill>
                <a:schemeClr val="accent3">
                  <a:lumMod val="25000"/>
                </a:schemeClr>
              </a:solidFill>
              <a:latin typeface="Abadi"/>
              <a:cs typeface="Aria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9970714" cy="21153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most successful launch site in the dataset</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other launch sites show &lt;50% success rate for recovery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 KSC LC-39A</a:t>
            </a:r>
            <a:endParaRPr lang="en-US" dirty="0"/>
          </a:p>
        </p:txBody>
      </p:sp>
      <p:pic>
        <p:nvPicPr>
          <p:cNvPr id="2" name="Picture 3" descr="A blue and red pie chart&#10;&#10;Description automatically generated">
            <a:extLst>
              <a:ext uri="{FF2B5EF4-FFF2-40B4-BE49-F238E27FC236}">
                <a16:creationId xmlns:a16="http://schemas.microsoft.com/office/drawing/2014/main" id="{7082E4E0-6527-66ED-D14F-6FA5928229A3}"/>
              </a:ext>
            </a:extLst>
          </p:cNvPr>
          <p:cNvPicPr>
            <a:picLocks noChangeAspect="1"/>
          </p:cNvPicPr>
          <p:nvPr/>
        </p:nvPicPr>
        <p:blipFill>
          <a:blip r:embed="rId3"/>
          <a:stretch>
            <a:fillRect/>
          </a:stretch>
        </p:blipFill>
        <p:spPr>
          <a:xfrm>
            <a:off x="1476531" y="4112929"/>
            <a:ext cx="8077199" cy="22485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227145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mass of the majority of payloads was under 7000 kg</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smallest and largest payloads failed more often than mid-sized </a:t>
            </a:r>
            <a:r>
              <a:rPr lang="en-US" sz="2200" dirty="0" err="1">
                <a:solidFill>
                  <a:schemeClr val="accent3">
                    <a:lumMod val="25000"/>
                  </a:schemeClr>
                </a:solidFill>
                <a:latin typeface="Abadi"/>
              </a:rPr>
              <a:t>paylods</a:t>
            </a:r>
            <a:endParaRPr lang="en-US" sz="2200" dirty="0" err="1">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FT version booster has a high recovery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Recovery Success by Payload Mass</a:t>
            </a:r>
          </a:p>
        </p:txBody>
      </p:sp>
      <p:pic>
        <p:nvPicPr>
          <p:cNvPr id="2" name="Picture 3" descr="A graph with many colored dots&#10;&#10;Description automatically generated">
            <a:extLst>
              <a:ext uri="{FF2B5EF4-FFF2-40B4-BE49-F238E27FC236}">
                <a16:creationId xmlns:a16="http://schemas.microsoft.com/office/drawing/2014/main" id="{DF786999-3725-13F6-0046-6297A4233A66}"/>
              </a:ext>
            </a:extLst>
          </p:cNvPr>
          <p:cNvPicPr>
            <a:picLocks noChangeAspect="1"/>
          </p:cNvPicPr>
          <p:nvPr/>
        </p:nvPicPr>
        <p:blipFill>
          <a:blip r:embed="rId3"/>
          <a:stretch>
            <a:fillRect/>
          </a:stretch>
        </p:blipFill>
        <p:spPr>
          <a:xfrm>
            <a:off x="2463384" y="4277908"/>
            <a:ext cx="6247150" cy="227457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All models have the same measured accuracy in our testing 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Arial"/>
              <a:buChar char="•"/>
            </a:pPr>
            <a:r>
              <a:rPr lang="en-US" sz="2200" dirty="0">
                <a:solidFill>
                  <a:schemeClr val="accent3">
                    <a:lumMod val="25000"/>
                  </a:schemeClr>
                </a:solidFill>
                <a:latin typeface="Abadi"/>
              </a:rPr>
              <a:t>Within our training set, each model has roughly an 85% accuracy</a:t>
            </a:r>
          </a:p>
          <a:p>
            <a:pPr>
              <a:lnSpc>
                <a:spcPct val="100000"/>
              </a:lnSpc>
              <a:spcBef>
                <a:spcPts val="1400"/>
              </a:spcBef>
              <a:buFont typeface="Arial"/>
              <a:buChar char="•"/>
            </a:pP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Arial"/>
              <a:buChar char="•"/>
            </a:pPr>
            <a:r>
              <a:rPr lang="en-US" sz="2200" dirty="0">
                <a:solidFill>
                  <a:schemeClr val="accent3">
                    <a:lumMod val="25000"/>
                  </a:schemeClr>
                </a:solidFill>
                <a:latin typeface="Abadi"/>
              </a:rPr>
              <a:t>The logistic regression model is most effective as it fits quickly and provides probability estimates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A colorful rectangular object with black background&#10;&#10;Description automatically generated">
            <a:extLst>
              <a:ext uri="{FF2B5EF4-FFF2-40B4-BE49-F238E27FC236}">
                <a16:creationId xmlns:a16="http://schemas.microsoft.com/office/drawing/2014/main" id="{3819A1C4-1C2D-0C9C-CEE0-A2C6B8957956}"/>
              </a:ext>
            </a:extLst>
          </p:cNvPr>
          <p:cNvPicPr>
            <a:picLocks noChangeAspect="1"/>
          </p:cNvPicPr>
          <p:nvPr/>
        </p:nvPicPr>
        <p:blipFill>
          <a:blip r:embed="rId3"/>
          <a:stretch>
            <a:fillRect/>
          </a:stretch>
        </p:blipFill>
        <p:spPr>
          <a:xfrm>
            <a:off x="6922957" y="2055290"/>
            <a:ext cx="4548265" cy="324709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899059"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no false negatives reported in the testing set for this model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Roughly 50% of the negative recovery outcomes are mislabeled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This model is most accurate when predicting that a launch will fail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A diagram of a graph&#10;&#10;Description automatically generated">
            <a:extLst>
              <a:ext uri="{FF2B5EF4-FFF2-40B4-BE49-F238E27FC236}">
                <a16:creationId xmlns:a16="http://schemas.microsoft.com/office/drawing/2014/main" id="{DD3C779C-3093-6330-39E3-68BA22251CE2}"/>
              </a:ext>
            </a:extLst>
          </p:cNvPr>
          <p:cNvPicPr>
            <a:picLocks noChangeAspect="1"/>
          </p:cNvPicPr>
          <p:nvPr/>
        </p:nvPicPr>
        <p:blipFill>
          <a:blip r:embed="rId3"/>
          <a:stretch>
            <a:fillRect/>
          </a:stretch>
        </p:blipFill>
        <p:spPr>
          <a:xfrm>
            <a:off x="6879236" y="2113459"/>
            <a:ext cx="4666937" cy="307454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0456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Per the logistic regression model coefficients, stage 1 legs and fins are both effective at increasing recovery rate (appendix A)</a:t>
            </a:r>
          </a:p>
          <a:p>
            <a:pPr>
              <a:lnSpc>
                <a:spcPct val="100000"/>
              </a:lnSpc>
              <a:spcBef>
                <a:spcPts val="1400"/>
              </a:spcBef>
            </a:pPr>
            <a:r>
              <a:rPr lang="en-US" sz="2200" dirty="0">
                <a:solidFill>
                  <a:schemeClr val="accent3">
                    <a:lumMod val="25000"/>
                  </a:schemeClr>
                </a:solidFill>
                <a:latin typeface="Abadi"/>
              </a:rPr>
              <a:t>Most launches from </a:t>
            </a:r>
            <a:r>
              <a:rPr lang="en-US" sz="2200" dirty="0">
                <a:solidFill>
                  <a:schemeClr val="accent3">
                    <a:lumMod val="25000"/>
                  </a:schemeClr>
                </a:solidFill>
                <a:latin typeface="Abadi"/>
                <a:ea typeface="+mn-lt"/>
                <a:cs typeface="+mn-lt"/>
              </a:rPr>
              <a:t>KSC LC-39A include a successful stage 1 recovery</a:t>
            </a:r>
            <a:endParaRPr lang="en-US">
              <a:solidFill>
                <a:schemeClr val="accent3">
                  <a:lumMod val="25000"/>
                </a:schemeClr>
              </a:solidFill>
              <a:latin typeface="Abadi"/>
            </a:endParaRPr>
          </a:p>
          <a:p>
            <a:pPr>
              <a:lnSpc>
                <a:spcPct val="100000"/>
              </a:lnSpc>
              <a:spcBef>
                <a:spcPts val="1400"/>
              </a:spcBef>
            </a:pPr>
            <a:r>
              <a:rPr lang="en-US" sz="2200" dirty="0">
                <a:latin typeface="Abadi"/>
                <a:ea typeface="+mn-lt"/>
                <a:cs typeface="+mn-lt"/>
              </a:rPr>
              <a:t>Missions targeted at GTO, ISS, LEO, MEO, or PO orbits were less likely to be recovered.</a:t>
            </a:r>
            <a:endParaRPr lang="en-US" sz="2200" dirty="0">
              <a:solidFill>
                <a:srgbClr val="000000"/>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cs typeface="Arial"/>
              </a:rPr>
              <a:t>While we can fairly accurately predict if a recovery will succeed or fail, our model is most accurate at determining that a recovery will fail</a:t>
            </a:r>
          </a:p>
          <a:p>
            <a:pPr>
              <a:lnSpc>
                <a:spcPct val="100000"/>
              </a:lnSpc>
              <a:spcBef>
                <a:spcPts val="1400"/>
              </a:spcBef>
            </a:pPr>
            <a:r>
              <a:rPr lang="en-US" sz="2200" dirty="0">
                <a:solidFill>
                  <a:schemeClr val="accent3">
                    <a:lumMod val="25000"/>
                  </a:schemeClr>
                </a:solidFill>
                <a:latin typeface="Abadi"/>
              </a:rPr>
              <a:t>Launch sites are placed near coastlines for safe failure as even stage 1 landings we predict to succeed are prone to failure</a:t>
            </a:r>
            <a:endParaRPr lang="en-US" dirty="0">
              <a:solidFill>
                <a:schemeClr val="accent3">
                  <a:lumMod val="25000"/>
                </a:schemeClr>
              </a:solidFill>
              <a:latin typeface="Abadi"/>
              <a:cs typeface="Calibri" panose="020F0502020204030204"/>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pic>
        <p:nvPicPr>
          <p:cNvPr id="3" name="Picture 3" descr="A screenshot of a computer&#10;&#10;Description automatically generated">
            <a:extLst>
              <a:ext uri="{FF2B5EF4-FFF2-40B4-BE49-F238E27FC236}">
                <a16:creationId xmlns:a16="http://schemas.microsoft.com/office/drawing/2014/main" id="{57BF23E0-727D-4DB0-7F6C-D86D1D4527EF}"/>
              </a:ext>
            </a:extLst>
          </p:cNvPr>
          <p:cNvPicPr>
            <a:picLocks noGrp="1" noChangeAspect="1"/>
          </p:cNvPicPr>
          <p:nvPr>
            <p:ph sz="half" idx="4294967295"/>
          </p:nvPr>
        </p:nvPicPr>
        <p:blipFill>
          <a:blip r:embed="rId4"/>
          <a:stretch>
            <a:fillRect/>
          </a:stretch>
        </p:blipFill>
        <p:spPr>
          <a:xfrm>
            <a:off x="7455069" y="1519456"/>
            <a:ext cx="3606740" cy="4798461"/>
          </a:xfrm>
          <a:prstGeom prst="rect">
            <a:avLst/>
          </a:prstGeom>
        </p:spPr>
      </p:pic>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A – Logistic Regression Coefficients</a:t>
            </a:r>
            <a:endParaRPr lang="en-US" dirty="0">
              <a:solidFill>
                <a:srgbClr val="0B49CB"/>
              </a:solidFill>
            </a:endParaRPr>
          </a:p>
        </p:txBody>
      </p:sp>
      <p:pic>
        <p:nvPicPr>
          <p:cNvPr id="2" name="Picture 2" descr="A screenshot of a computer program&#10;&#10;Description automatically generated">
            <a:extLst>
              <a:ext uri="{FF2B5EF4-FFF2-40B4-BE49-F238E27FC236}">
                <a16:creationId xmlns:a16="http://schemas.microsoft.com/office/drawing/2014/main" id="{AD019C4E-04E5-A8C3-EF31-730AC1B5B1E7}"/>
              </a:ext>
            </a:extLst>
          </p:cNvPr>
          <p:cNvPicPr>
            <a:picLocks noChangeAspect="1"/>
          </p:cNvPicPr>
          <p:nvPr/>
        </p:nvPicPr>
        <p:blipFill>
          <a:blip r:embed="rId5"/>
          <a:stretch>
            <a:fillRect/>
          </a:stretch>
        </p:blipFill>
        <p:spPr>
          <a:xfrm>
            <a:off x="3779772" y="1518095"/>
            <a:ext cx="3675233" cy="4797925"/>
          </a:xfrm>
          <a:prstGeom prst="rect">
            <a:avLst/>
          </a:prstGeom>
        </p:spPr>
      </p:pic>
      <p:sp>
        <p:nvSpPr>
          <p:cNvPr id="4" name="TextBox 3">
            <a:extLst>
              <a:ext uri="{FF2B5EF4-FFF2-40B4-BE49-F238E27FC236}">
                <a16:creationId xmlns:a16="http://schemas.microsoft.com/office/drawing/2014/main" id="{0AF1EB62-ED77-D9B0-EBF9-D927640B857C}"/>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99CD1785-B512-7FF5-4B76-B144609872E0}"/>
              </a:ext>
            </a:extLst>
          </p:cNvPr>
          <p:cNvSpPr txBox="1"/>
          <p:nvPr/>
        </p:nvSpPr>
        <p:spPr>
          <a:xfrm>
            <a:off x="4867275" y="3343275"/>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ECB2B16E-79E3-7113-E222-DBE1F0B5F15E}"/>
              </a:ext>
            </a:extLst>
          </p:cNvPr>
          <p:cNvSpPr txBox="1"/>
          <p:nvPr/>
        </p:nvSpPr>
        <p:spPr>
          <a:xfrm>
            <a:off x="809703" y="1521323"/>
            <a:ext cx="274320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panose="020F0502020204030204"/>
              </a:rPr>
              <a:t>As all features are scaled to the same range, coefficient magnitudes can be directly compared</a:t>
            </a:r>
          </a:p>
          <a:p>
            <a:pPr marL="285750" indent="-285750">
              <a:buFont typeface="Arial"/>
              <a:buChar char="•"/>
            </a:pPr>
            <a:r>
              <a:rPr lang="en-US" dirty="0">
                <a:cs typeface="Calibri" panose="020F0502020204030204"/>
              </a:rPr>
              <a:t>The presence of fins or legs provide the largest improvement to recovery success</a:t>
            </a:r>
          </a:p>
          <a:p>
            <a:pPr marL="285750" indent="-285750">
              <a:buFont typeface="Arial"/>
              <a:buChar char="•"/>
            </a:pPr>
            <a:r>
              <a:rPr lang="en-US" dirty="0">
                <a:cs typeface="Calibri" panose="020F0502020204030204"/>
              </a:rPr>
              <a:t>The improvement of rockets over time is shown by the flight number feature</a:t>
            </a: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Version 4 of the </a:t>
            </a:r>
            <a:r>
              <a:rPr lang="en-US" sz="7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SpaceX API</a:t>
            </a:r>
            <a:r>
              <a:rPr lang="en-US" sz="7600" dirty="0">
                <a:solidFill>
                  <a:schemeClr val="bg2">
                    <a:lumMod val="50000"/>
                  </a:schemeClr>
                </a:solidFill>
                <a:latin typeface="Abadi"/>
              </a:rPr>
              <a:t> provided data for past rocket launches</a:t>
            </a:r>
            <a:endParaRPr lang="en-US" dirty="0">
              <a:solidFill>
                <a:schemeClr val="bg2">
                  <a:lumMod val="50000"/>
                </a:schemeClr>
              </a:solidFill>
            </a:endParaRP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a:solidFill>
                  <a:schemeClr val="bg2">
                    <a:lumMod val="50000"/>
                  </a:schemeClr>
                </a:solidFill>
                <a:latin typeface="Abadi"/>
              </a:rPr>
              <a:t>Missing data was replaced with the mean of its feature</a:t>
            </a:r>
          </a:p>
          <a:p>
            <a:pPr>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7600" dirty="0">
                <a:solidFill>
                  <a:schemeClr val="bg2">
                    <a:lumMod val="50000"/>
                  </a:schemeClr>
                </a:solidFill>
                <a:latin typeface="Abadi"/>
              </a:rPr>
              <a:t>Used </a:t>
            </a:r>
            <a:r>
              <a:rPr lang="en-US" sz="7600" dirty="0" err="1">
                <a:solidFill>
                  <a:schemeClr val="bg2">
                    <a:lumMod val="50000"/>
                  </a:schemeClr>
                </a:solidFill>
                <a:latin typeface="Abadi"/>
              </a:rPr>
              <a:t>GridCVSearch</a:t>
            </a:r>
            <a:r>
              <a:rPr lang="en-US" sz="7600" dirty="0">
                <a:solidFill>
                  <a:schemeClr val="bg2">
                    <a:lumMod val="50000"/>
                  </a:schemeClr>
                </a:solidFill>
                <a:latin typeface="Abadi"/>
              </a:rPr>
              <a:t> to estimate optimal parameters for all models</a:t>
            </a:r>
          </a:p>
          <a:p>
            <a:pPr lvl="1">
              <a:lnSpc>
                <a:spcPct val="120000"/>
              </a:lnSpc>
              <a:spcBef>
                <a:spcPts val="1400"/>
              </a:spcBef>
            </a:pPr>
            <a:r>
              <a:rPr lang="en-US" sz="7600" dirty="0">
                <a:solidFill>
                  <a:schemeClr val="bg2">
                    <a:lumMod val="50000"/>
                  </a:schemeClr>
                </a:solidFill>
                <a:latin typeface="Abadi"/>
              </a:rPr>
              <a:t>Fit Logistic Regression, Support Vector Machine, Decision Tree Classifier, and K-Nearest Neighbor models to compare efficacy</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SpaceX API</a:t>
            </a:r>
            <a:r>
              <a:rPr lang="en-US" sz="2200" dirty="0">
                <a:solidFill>
                  <a:schemeClr val="accent3">
                    <a:lumMod val="25000"/>
                  </a:schemeClr>
                </a:solidFill>
                <a:latin typeface="Abadi"/>
              </a:rPr>
              <a:t> was used for all data gathering for past rocket launches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err="1">
                <a:solidFill>
                  <a:schemeClr val="accent3">
                    <a:lumMod val="25000"/>
                  </a:schemeClr>
                </a:solidFill>
                <a:latin typeface="Abadi"/>
              </a:rPr>
              <a:t>Webscraping</a:t>
            </a:r>
            <a:r>
              <a:rPr lang="en-US" sz="1800" dirty="0">
                <a:solidFill>
                  <a:schemeClr val="accent3">
                    <a:lumMod val="25000"/>
                  </a:schemeClr>
                </a:solidFill>
                <a:latin typeface="Abadi"/>
              </a:rPr>
              <a:t> of SpaceX's </a:t>
            </a: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Wikipedia article</a:t>
            </a:r>
            <a:r>
              <a:rPr lang="en-US" sz="1800" dirty="0">
                <a:solidFill>
                  <a:schemeClr val="accent3">
                    <a:lumMod val="25000"/>
                  </a:schemeClr>
                </a:solidFill>
                <a:latin typeface="Abadi"/>
              </a:rPr>
              <a:t> was completed, but this data was not used in later analysis</a:t>
            </a:r>
          </a:p>
          <a:p>
            <a:pPr>
              <a:lnSpc>
                <a:spcPct val="100000"/>
              </a:lnSpc>
              <a:spcBef>
                <a:spcPts val="1400"/>
              </a:spcBef>
            </a:pPr>
            <a:r>
              <a:rPr lang="en-US" sz="2200" dirty="0">
                <a:solidFill>
                  <a:schemeClr val="accent3">
                    <a:lumMod val="25000"/>
                  </a:schemeClr>
                </a:solidFill>
                <a:latin typeface="Abadi"/>
              </a:rPr>
              <a:t>Code for all collection and wrangling available on the </a:t>
            </a:r>
            <a:r>
              <a:rPr lang="en-US" sz="2200" dirty="0">
                <a:solidFill>
                  <a:schemeClr val="accent3">
                    <a:lumMod val="25000"/>
                  </a:schemeClr>
                </a:solidFill>
                <a:latin typeface="Abadi"/>
                <a:hlinkClick r:id="rId5">
                  <a:extLst>
                    <a:ext uri="{A12FA001-AC4F-418D-AE19-62706E023703}">
                      <ahyp:hlinkClr xmlns:ahyp="http://schemas.microsoft.com/office/drawing/2018/hyperlinkcolor" val="tx"/>
                    </a:ext>
                  </a:extLst>
                </a:hlinkClick>
              </a:rPr>
              <a:t>project GitHub</a:t>
            </a:r>
            <a:endParaRPr lang="en-US">
              <a:solidFill>
                <a:schemeClr val="accent3">
                  <a:lumMod val="25000"/>
                </a:schemeClr>
              </a:solidFill>
              <a:cs typeface="Calibri"/>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92500" lnSpcReduction="10000"/>
          </a:bodyPr>
          <a:lstStyle/>
          <a:p>
            <a:pPr marL="457200" indent="-457200">
              <a:buAutoNum type="arabicPeriod"/>
            </a:pPr>
            <a:r>
              <a:rPr lang="en-US" sz="2200" dirty="0">
                <a:solidFill>
                  <a:srgbClr val="1C7DDB"/>
                </a:solidFill>
                <a:latin typeface="Abadi"/>
              </a:rPr>
              <a:t>Raw rocket data collected through launches/past API, including raw IDs to direct following calls</a:t>
            </a:r>
          </a:p>
          <a:p>
            <a:pPr marL="457200" indent="-457200">
              <a:buAutoNum type="arabicPeriod"/>
            </a:pPr>
            <a:r>
              <a:rPr lang="en-US" sz="2200" dirty="0">
                <a:solidFill>
                  <a:srgbClr val="1C7DDB"/>
                </a:solidFill>
                <a:latin typeface="Abadi"/>
              </a:rPr>
              <a:t>Rocket IDs used to gather versions info for each booster from rockets API</a:t>
            </a:r>
          </a:p>
          <a:p>
            <a:pPr marL="457200" indent="-457200">
              <a:buAutoNum type="arabicPeriod"/>
            </a:pPr>
            <a:r>
              <a:rPr lang="en-US" sz="2200" dirty="0">
                <a:solidFill>
                  <a:srgbClr val="1C7DDB"/>
                </a:solidFill>
                <a:latin typeface="Abadi"/>
              </a:rPr>
              <a:t>Launchpad IDs used to gather Launch Site name, latitude, and longitude from launchpads API</a:t>
            </a:r>
          </a:p>
          <a:p>
            <a:pPr marL="457200" indent="-457200">
              <a:buAutoNum type="arabicPeriod"/>
            </a:pPr>
            <a:r>
              <a:rPr lang="en-US" sz="2200" dirty="0">
                <a:solidFill>
                  <a:srgbClr val="1C7DDB"/>
                </a:solidFill>
                <a:latin typeface="Abadi"/>
                <a:cs typeface="Calibri"/>
              </a:rPr>
              <a:t>Payload IDs used to gather payload weight and targeted orbit from payloads API</a:t>
            </a:r>
          </a:p>
          <a:p>
            <a:pPr marL="457200" indent="-457200">
              <a:buAutoNum type="arabicPeriod"/>
            </a:pPr>
            <a:r>
              <a:rPr lang="en-US" sz="2200" dirty="0">
                <a:solidFill>
                  <a:srgbClr val="1C7DDB"/>
                </a:solidFill>
                <a:latin typeface="Abadi"/>
                <a:cs typeface="Calibri"/>
              </a:rPr>
              <a:t>Core IDs used to gather specific information for stage 1 rockets from cores API</a:t>
            </a:r>
          </a:p>
          <a:p>
            <a:pPr marL="914400" lvl="1">
              <a:buAutoNum type="arabicPeriod"/>
            </a:pPr>
            <a:r>
              <a:rPr lang="en-US" sz="1800" dirty="0">
                <a:solidFill>
                  <a:srgbClr val="1C7DDB"/>
                </a:solidFill>
                <a:latin typeface="Abadi"/>
                <a:cs typeface="Calibri"/>
              </a:rPr>
              <a:t>Leg info, fin info, whether or not the stage had been reused, target landing pad</a:t>
            </a:r>
          </a:p>
          <a:p>
            <a:pPr marL="457200" indent="-457200">
              <a:buAutoNum type="arabicPeriod"/>
            </a:pPr>
            <a:endParaRPr lang="en-US" sz="2200" dirty="0">
              <a:solidFill>
                <a:srgbClr val="1C7DDB"/>
              </a:solidFill>
              <a:latin typeface="Abadi"/>
              <a:cs typeface="Calibri"/>
            </a:endParaRPr>
          </a:p>
          <a:p>
            <a:pPr marL="457200" indent="-457200">
              <a:buAutoNum type="arabicPeriod"/>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Launches/past API used to download primary data table for launches</a:t>
            </a:r>
            <a:endParaRPr lang="en-US" sz="220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Rockets, launchpads, payloads, and cores APIs subsequently used to map raw IDs to useful features</a:t>
            </a:r>
          </a:p>
          <a:p>
            <a:pPr>
              <a:lnSpc>
                <a:spcPct val="100000"/>
              </a:lnSpc>
              <a:spcBef>
                <a:spcPts val="1400"/>
              </a:spcBef>
              <a:buFont typeface="Arial"/>
            </a:pPr>
            <a:r>
              <a:rPr lang="en-US" sz="2200" dirty="0">
                <a:solidFill>
                  <a:schemeClr val="accent3">
                    <a:lumMod val="25000"/>
                  </a:schemeClr>
                </a:solidFill>
                <a:latin typeface="Abadi"/>
              </a:rPr>
              <a:t>Notebook with completed scraping available on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Past launches were scraped from the </a:t>
            </a:r>
            <a:r>
              <a:rPr lang="en-US" sz="2200" dirty="0">
                <a:solidFill>
                  <a:schemeClr val="accent3">
                    <a:lumMod val="25000"/>
                  </a:schemeClr>
                </a:solidFill>
                <a:latin typeface="Abadi"/>
                <a:hlinkClick r:id="rId3"/>
              </a:rPr>
              <a:t>Falcon 9 and Heavy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Launches Wikipedia page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data in this table is usable without referencing other data sources</a:t>
            </a:r>
            <a:endParaRPr lang="en-US" sz="2200" dirty="0">
              <a:solidFill>
                <a:schemeClr val="accent3">
                  <a:lumMod val="25000"/>
                </a:schemeClr>
              </a:solidFill>
              <a:latin typeface="Abadi" panose="020B0604020104020204" pitchFamily="34" charset="0"/>
            </a:endParaRPr>
          </a:p>
          <a:p>
            <a:pPr>
              <a:lnSpc>
                <a:spcPct val="100000"/>
              </a:lnSpc>
              <a:spcBef>
                <a:spcPts val="1400"/>
              </a:spcBef>
              <a:buFont typeface="Arial"/>
            </a:pPr>
            <a:r>
              <a:rPr lang="en-US" sz="2200" dirty="0">
                <a:solidFill>
                  <a:schemeClr val="accent3">
                    <a:lumMod val="25000"/>
                  </a:schemeClr>
                </a:solidFill>
                <a:latin typeface="Abadi"/>
              </a:rPr>
              <a:t>Notebook with completed scraping available on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sz="2200" dirty="0">
                <a:solidFill>
                  <a:srgbClr val="1C7DDB"/>
                </a:solidFill>
                <a:latin typeface="Abadi"/>
              </a:rPr>
              <a:t>Scraped past launches from the </a:t>
            </a:r>
            <a:r>
              <a:rPr lang="en-US" sz="2200" dirty="0">
                <a:solidFill>
                  <a:srgbClr val="1C7DDB"/>
                </a:solidFill>
                <a:latin typeface="Abadi"/>
                <a:hlinkClick r:id="rId3"/>
              </a:rPr>
              <a:t>linked Wikipedia page</a:t>
            </a:r>
            <a:endParaRPr lang="en-US" sz="2200" dirty="0">
              <a:solidFill>
                <a:srgbClr val="1C7DDB"/>
              </a:solidFill>
              <a:latin typeface="Abadi"/>
            </a:endParaRPr>
          </a:p>
          <a:p>
            <a:pPr marL="457200" indent="-457200">
              <a:buAutoNum type="arabicPeriod"/>
            </a:pPr>
            <a:r>
              <a:rPr lang="en-US" sz="2200">
                <a:solidFill>
                  <a:srgbClr val="1C7DDB"/>
                </a:solidFill>
                <a:latin typeface="Abadi"/>
                <a:cs typeface="Calibri"/>
              </a:rPr>
              <a:t>Payload mass converted from string, all masses were in KG</a:t>
            </a:r>
            <a:endParaRPr lang="en-US" sz="2200" dirty="0">
              <a:solidFill>
                <a:srgbClr val="1C7DDB"/>
              </a:solidFill>
              <a:latin typeface="Abadi"/>
              <a:cs typeface="Calibri"/>
            </a:endParaRPr>
          </a:p>
          <a:p>
            <a:pPr marL="457200" indent="-457200">
              <a:buAutoNum type="arabicPeriod"/>
            </a:pPr>
            <a:r>
              <a:rPr lang="en-US" sz="2200">
                <a:solidFill>
                  <a:srgbClr val="1C7DDB"/>
                </a:solidFill>
                <a:latin typeface="Abadi"/>
                <a:cs typeface="Calibri"/>
              </a:rPr>
              <a:t>Landing status converted to </a:t>
            </a:r>
            <a:r>
              <a:rPr lang="en-US" sz="2200" err="1">
                <a:solidFill>
                  <a:srgbClr val="1C7DDB"/>
                </a:solidFill>
                <a:latin typeface="Abadi"/>
                <a:cs typeface="Calibri"/>
              </a:rPr>
              <a:t>boolean</a:t>
            </a:r>
            <a:r>
              <a:rPr lang="en-US" sz="2200">
                <a:solidFill>
                  <a:srgbClr val="1C7DDB"/>
                </a:solidFill>
                <a:latin typeface="Abadi"/>
                <a:cs typeface="Calibri"/>
              </a:rPr>
              <a:t> from string</a:t>
            </a:r>
            <a:endParaRPr lang="en-US" sz="2200" dirty="0">
              <a:solidFill>
                <a:srgbClr val="1C7DDB"/>
              </a:solidFill>
              <a:latin typeface="Abadi"/>
              <a:cs typeface="Calibri"/>
            </a:endParaRPr>
          </a:p>
          <a:p>
            <a:pPr marL="457200" indent="-457200">
              <a:buAutoNum type="arabicPeriod"/>
            </a:pPr>
            <a:r>
              <a:rPr lang="en-US" sz="2200" dirty="0">
                <a:solidFill>
                  <a:srgbClr val="1C7DDB"/>
                </a:solidFill>
                <a:latin typeface="Abadi"/>
                <a:cs typeface="Calibri"/>
              </a:rPr>
              <a:t>Booster version was reformatted from table string</a:t>
            </a:r>
          </a:p>
          <a:p>
            <a:pPr marL="0" indent="0">
              <a:buNone/>
            </a:pP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898</cp:revision>
  <dcterms:created xsi:type="dcterms:W3CDTF">2021-04-29T18:58:34Z</dcterms:created>
  <dcterms:modified xsi:type="dcterms:W3CDTF">2023-07-24T22:12:33Z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